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89" r:id="rId3"/>
    <p:sldId id="260" r:id="rId4"/>
    <p:sldId id="261" r:id="rId5"/>
    <p:sldId id="281" r:id="rId6"/>
    <p:sldId id="288" r:id="rId7"/>
    <p:sldId id="283" r:id="rId8"/>
    <p:sldId id="290" r:id="rId9"/>
  </p:sldIdLst>
  <p:sldSz cx="9144000" cy="6858000" type="screen4x3"/>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FF9900"/>
    <a:srgbClr val="CC0000"/>
    <a:srgbClr val="4C004C"/>
    <a:srgbClr val="000099"/>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snapToGrid="0">
      <p:cViewPr varScale="1">
        <p:scale>
          <a:sx n="79" d="100"/>
          <a:sy n="79" d="100"/>
        </p:scale>
        <p:origin x="149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917575" y="744538"/>
            <a:ext cx="497205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smtClean="0"/>
              <a:t>Click to edit Master text styles</a:t>
            </a:r>
          </a:p>
          <a:p>
            <a:pPr lvl="1"/>
            <a:r>
              <a:rPr lang="en-US" altLang="ja-JP" noProof="0" smtClean="0"/>
              <a:t>Second level</a:t>
            </a:r>
          </a:p>
          <a:p>
            <a:pPr lvl="2"/>
            <a:r>
              <a:rPr lang="en-US" altLang="ja-JP" noProof="0" smtClean="0"/>
              <a:t>Third level</a:t>
            </a:r>
          </a:p>
          <a:p>
            <a:pPr lvl="3"/>
            <a:r>
              <a:rPr lang="en-US" altLang="ja-JP" noProof="0" smtClean="0"/>
              <a:t>Fourth level</a:t>
            </a:r>
          </a:p>
          <a:p>
            <a:pPr lvl="4"/>
            <a:r>
              <a:rPr lang="en-US" altLang="ja-JP" noProof="0" smtClean="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2</a:t>
            </a:fld>
            <a:endParaRPr lang="en-US" altLang="ja-JP"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smtClean="0">
              <a:solidFill>
                <a:prstClr val="black"/>
              </a:solidFill>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4</a:t>
            </a:fld>
            <a:endParaRPr lang="en-US" altLang="ja-JP" smtClean="0">
              <a:solidFill>
                <a:prstClr val="black"/>
              </a:solidFill>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5</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6</a:t>
            </a:fld>
            <a:endParaRPr lang="en-US" altLang="ja-JP" smtClean="0">
              <a:solidFill>
                <a:prstClr val="black"/>
              </a:solidFill>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val="3313694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14505" y="1556425"/>
            <a:ext cx="7976864" cy="1384995"/>
          </a:xfrm>
          <a:prstGeom prst="rect">
            <a:avLst/>
          </a:prstGeom>
          <a:noFill/>
        </p:spPr>
        <p:txBody>
          <a:bodyPr wrap="none" rtlCol="0">
            <a:spAutoFit/>
          </a:bodyPr>
          <a:lstStyle/>
          <a:p>
            <a:pPr algn="ctr"/>
            <a:r>
              <a:rPr kumimoji="1" lang="ja-JP" altLang="en-US" sz="2800" dirty="0" smtClean="0"/>
              <a:t>日本腹部救急医学会　倫理委員会</a:t>
            </a:r>
            <a:endParaRPr lang="en-US" altLang="ja-JP" sz="2800" dirty="0"/>
          </a:p>
          <a:p>
            <a:pPr algn="ctr"/>
            <a:endParaRPr lang="en-US" altLang="ja-JP" sz="2800" dirty="0" smtClean="0"/>
          </a:p>
          <a:p>
            <a:pPr algn="ctr"/>
            <a:r>
              <a:rPr lang="ja-JP" altLang="en-US" sz="2800" dirty="0" smtClean="0"/>
              <a:t>第</a:t>
            </a:r>
            <a:r>
              <a:rPr lang="en-US" altLang="ja-JP" sz="2800" dirty="0" smtClean="0"/>
              <a:t>55</a:t>
            </a:r>
            <a:r>
              <a:rPr lang="ja-JP" altLang="en-US" sz="2800" dirty="0" smtClean="0"/>
              <a:t>回総会からの「医の倫理」手続き提示スライド</a:t>
            </a:r>
            <a:endParaRPr kumimoji="1" lang="ja-JP" altLang="en-US" sz="2800" dirty="0"/>
          </a:p>
        </p:txBody>
      </p:sp>
    </p:spTree>
    <p:extLst>
      <p:ext uri="{BB962C8B-B14F-4D97-AF65-F5344CB8AC3E}">
        <p14:creationId xmlns:p14="http://schemas.microsoft.com/office/powerpoint/2010/main" val="62573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8" name="テキスト ボックス 7"/>
          <p:cNvSpPr txBox="1"/>
          <p:nvPr/>
        </p:nvSpPr>
        <p:spPr>
          <a:xfrm>
            <a:off x="3366381" y="1058634"/>
            <a:ext cx="2411238" cy="4708981"/>
          </a:xfrm>
          <a:prstGeom prst="rect">
            <a:avLst/>
          </a:prstGeom>
          <a:noFill/>
        </p:spPr>
        <p:txBody>
          <a:bodyPr wrap="none" rtlCol="0">
            <a:spAutoFit/>
          </a:bodyPr>
          <a:lstStyle/>
          <a:p>
            <a:r>
              <a:rPr kumimoji="1" lang="en-US" altLang="ja-JP" sz="30000" dirty="0" smtClean="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lt"/>
              </a:rPr>
              <a:t>A</a:t>
            </a:r>
            <a:endParaRPr kumimoji="1"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lt"/>
            </a:endParaRPr>
          </a:p>
        </p:txBody>
      </p:sp>
      <p:sp>
        <p:nvSpPr>
          <p:cNvPr id="2050"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2051" name="Rectangle 3"/>
          <p:cNvSpPr>
            <a:spLocks noGrp="1" noChangeArrowheads="1"/>
          </p:cNvSpPr>
          <p:nvPr>
            <p:ph idx="1"/>
          </p:nvPr>
        </p:nvSpPr>
        <p:spPr>
          <a:xfrm>
            <a:off x="482600" y="4082684"/>
            <a:ext cx="8169275" cy="2085414"/>
          </a:xfrm>
          <a:solidFill>
            <a:srgbClr val="000099">
              <a:alpha val="69804"/>
            </a:srgbClr>
          </a:solidFill>
        </p:spPr>
        <p:txBody>
          <a:bodyPr>
            <a:noAutofit/>
          </a:bodyPr>
          <a:lstStyle/>
          <a:p>
            <a:pPr marL="0" indent="0" algn="just" eaLnBrk="1" hangingPunct="1">
              <a:buFontTx/>
              <a:buNone/>
            </a:pPr>
            <a:r>
              <a:rPr lang="ja-JP" altLang="en-US" sz="1600" dirty="0" smtClean="0">
                <a:solidFill>
                  <a:schemeClr val="bg1"/>
                </a:solidFill>
                <a:latin typeface="ＭＳ Ｐゴシック" pitchFamily="50" charset="-128"/>
                <a:ea typeface="ＭＳ Ｐゴシック" pitchFamily="50" charset="-128"/>
              </a:rPr>
              <a:t>私の発表内容は，倫理指針カテゴリー </a:t>
            </a:r>
            <a:r>
              <a:rPr lang="en-US" altLang="ja-JP" sz="1600" dirty="0" smtClean="0">
                <a:solidFill>
                  <a:schemeClr val="bg1"/>
                </a:solidFill>
                <a:latin typeface="ＭＳ Ｐゴシック" pitchFamily="50" charset="-128"/>
                <a:ea typeface="ＭＳ Ｐゴシック" pitchFamily="50" charset="-128"/>
              </a:rPr>
              <a:t>A </a:t>
            </a:r>
            <a:r>
              <a:rPr lang="ja-JP" altLang="en-US" sz="1600" dirty="0" smtClean="0">
                <a:solidFill>
                  <a:schemeClr val="bg1"/>
                </a:solidFill>
                <a:latin typeface="ＭＳ Ｐゴシック" pitchFamily="50" charset="-128"/>
                <a:ea typeface="ＭＳ Ｐゴシック" pitchFamily="50" charset="-128"/>
              </a:rPr>
              <a:t>に該当するので</a:t>
            </a:r>
            <a:r>
              <a:rPr lang="ja-JP" altLang="en-US" sz="1600" dirty="0">
                <a:solidFill>
                  <a:schemeClr val="bg1"/>
                </a:solidFill>
                <a:latin typeface="ＭＳ Ｐゴシック" pitchFamily="50" charset="-128"/>
                <a:ea typeface="ＭＳ Ｐゴシック" pitchFamily="50" charset="-128"/>
              </a:rPr>
              <a:t>，</a:t>
            </a:r>
            <a:r>
              <a:rPr lang="ja-JP" altLang="en-US" sz="1600" dirty="0" smtClean="0">
                <a:solidFill>
                  <a:schemeClr val="bg1"/>
                </a:solidFill>
                <a:latin typeface="ＭＳ Ｐゴシック" pitchFamily="50" charset="-128"/>
                <a:ea typeface="ＭＳ Ｐゴシック" pitchFamily="50" charset="-128"/>
              </a:rPr>
              <a:t>倫理審査は不要だが，倫理指針に則った発表である．</a:t>
            </a:r>
            <a:endParaRPr lang="en-US" altLang="ja-JP" sz="1600" dirty="0" smtClean="0">
              <a:solidFill>
                <a:schemeClr val="bg1"/>
              </a:solidFill>
              <a:latin typeface="ＭＳ Ｐゴシック" pitchFamily="50" charset="-128"/>
              <a:ea typeface="ＭＳ Ｐゴシック" pitchFamily="50" charset="-128"/>
            </a:endParaRPr>
          </a:p>
          <a:p>
            <a:pPr marL="0" indent="0" algn="just" eaLnBrk="1" hangingPunct="1">
              <a:buFontTx/>
              <a:buNone/>
            </a:pPr>
            <a:endParaRPr lang="en-US" altLang="ja-JP" sz="1600" dirty="0" smtClean="0">
              <a:solidFill>
                <a:schemeClr val="bg1"/>
              </a:solidFill>
              <a:latin typeface="ＭＳ Ｐゴシック" pitchFamily="50" charset="-128"/>
              <a:ea typeface="ＭＳ Ｐゴシック" pitchFamily="50" charset="-128"/>
            </a:endParaRPr>
          </a:p>
          <a:p>
            <a:pPr marL="0" indent="0" algn="just" eaLnBrk="1" hangingPunct="1">
              <a:buFontTx/>
              <a:buNone/>
            </a:pPr>
            <a:r>
              <a:rPr lang="ja-JP" altLang="en-US" sz="1600" dirty="0" smtClean="0">
                <a:solidFill>
                  <a:schemeClr val="bg1"/>
                </a:solidFill>
                <a:latin typeface="ＭＳ Ｐゴシック" pitchFamily="50" charset="-128"/>
                <a:ea typeface="ＭＳ Ｐゴシック" pitchFamily="50" charset="-128"/>
              </a:rPr>
              <a:t>　□ 症例報告</a:t>
            </a:r>
            <a:endParaRPr lang="en-US" altLang="ja-JP" sz="1600" dirty="0" smtClean="0">
              <a:solidFill>
                <a:schemeClr val="bg1"/>
              </a:solidFill>
              <a:latin typeface="ＭＳ Ｐゴシック" pitchFamily="50" charset="-128"/>
              <a:ea typeface="ＭＳ Ｐゴシック" pitchFamily="50" charset="-128"/>
            </a:endParaRPr>
          </a:p>
          <a:p>
            <a:pPr marL="0" indent="0" algn="just" eaLnBrk="1" hangingPunct="1">
              <a:buFontTx/>
              <a:buNone/>
            </a:pPr>
            <a:r>
              <a:rPr lang="ja-JP" altLang="en-US" sz="1600" dirty="0" smtClean="0">
                <a:solidFill>
                  <a:schemeClr val="bg1"/>
                </a:solidFill>
                <a:latin typeface="ＭＳ Ｐゴシック" pitchFamily="50" charset="-128"/>
                <a:ea typeface="ＭＳ Ｐゴシック" pitchFamily="50" charset="-128"/>
              </a:rPr>
              <a:t>　□ 連結不可能匿名化データのみを扱った研究</a:t>
            </a:r>
            <a:endParaRPr lang="en-US" altLang="ja-JP" sz="1600" dirty="0" smtClean="0">
              <a:solidFill>
                <a:schemeClr val="bg1"/>
              </a:solidFill>
              <a:latin typeface="ＭＳ Ｐゴシック" pitchFamily="50" charset="-128"/>
              <a:ea typeface="ＭＳ Ｐゴシック" pitchFamily="50" charset="-128"/>
            </a:endParaRPr>
          </a:p>
          <a:p>
            <a:pPr marL="0" indent="0" algn="just" eaLnBrk="1" hangingPunct="1">
              <a:buFontTx/>
              <a:buNone/>
            </a:pPr>
            <a:r>
              <a:rPr lang="ja-JP" altLang="en-US" sz="1600" dirty="0" smtClean="0">
                <a:solidFill>
                  <a:schemeClr val="bg1"/>
                </a:solidFill>
                <a:latin typeface="ＭＳ Ｐゴシック" pitchFamily="50" charset="-128"/>
                <a:ea typeface="ＭＳ Ｐゴシック" pitchFamily="50" charset="-128"/>
              </a:rPr>
              <a:t>　□ 培養細胞のみを扱った研究</a:t>
            </a:r>
            <a:endParaRPr lang="en-US" altLang="ja-JP" sz="1600" dirty="0" smtClean="0">
              <a:solidFill>
                <a:schemeClr val="bg1"/>
              </a:solidFill>
              <a:latin typeface="ＭＳ Ｐゴシック" pitchFamily="50" charset="-128"/>
              <a:ea typeface="ＭＳ Ｐゴシック" pitchFamily="50" charset="-128"/>
            </a:endParaRPr>
          </a:p>
          <a:p>
            <a:pPr marL="0" indent="0" algn="just" eaLnBrk="1" hangingPunct="1">
              <a:buFontTx/>
              <a:buNone/>
            </a:pPr>
            <a:r>
              <a:rPr lang="ja-JP" altLang="en-US" sz="1600" dirty="0">
                <a:solidFill>
                  <a:schemeClr val="bg1"/>
                </a:solidFill>
                <a:latin typeface="ＭＳ Ｐゴシック" pitchFamily="50" charset="-128"/>
                <a:ea typeface="ＭＳ Ｐゴシック" pitchFamily="50" charset="-128"/>
              </a:rPr>
              <a:t>　</a:t>
            </a:r>
            <a:r>
              <a:rPr lang="ja-JP" altLang="en-US" sz="1600" dirty="0" smtClean="0">
                <a:solidFill>
                  <a:schemeClr val="bg1"/>
                </a:solidFill>
                <a:latin typeface="ＭＳ Ｐゴシック" pitchFamily="50" charset="-128"/>
                <a:ea typeface="ＭＳ Ｐゴシック" pitchFamily="50" charset="-128"/>
              </a:rPr>
              <a:t>□ その他の倫理審査が不要な発表</a:t>
            </a:r>
            <a:endParaRPr lang="en-US" altLang="ja-JP" sz="1600" dirty="0" smtClean="0">
              <a:solidFill>
                <a:schemeClr val="bg1"/>
              </a:solidFill>
              <a:latin typeface="ＭＳ Ｐゴシック" pitchFamily="50" charset="-128"/>
              <a:ea typeface="ＭＳ Ｐゴシック" pitchFamily="50" charset="-128"/>
            </a:endParaRPr>
          </a:p>
          <a:p>
            <a:pPr algn="ctr" eaLnBrk="1" hangingPunct="1">
              <a:buFontTx/>
              <a:buNone/>
            </a:pPr>
            <a:endParaRPr lang="en-US" altLang="ja-JP" sz="1800" i="1" dirty="0" smtClean="0">
              <a:solidFill>
                <a:schemeClr val="bg1"/>
              </a:solidFill>
              <a:latin typeface="ＭＳ Ｐゴシック" pitchFamily="50" charset="-128"/>
              <a:ea typeface="ＭＳ Ｐゴシック" pitchFamily="50" charset="-128"/>
            </a:endParaRPr>
          </a:p>
          <a:p>
            <a:pPr eaLnBrk="1" hangingPunct="1">
              <a:buFontTx/>
              <a:buNone/>
            </a:pPr>
            <a:endParaRPr lang="en-US" altLang="ja-JP" sz="1800" dirty="0" smtClean="0">
              <a:solidFill>
                <a:schemeClr val="bg1"/>
              </a:solidFill>
              <a:latin typeface="ＭＳ Ｐゴシック" pitchFamily="50" charset="-128"/>
              <a:ea typeface="ＭＳ Ｐゴシック" pitchFamily="50" charset="-128"/>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endParaRPr kumimoji="0" lang="ja-JP" altLang="en-US"/>
          </a:p>
        </p:txBody>
      </p:sp>
      <p:sp>
        <p:nvSpPr>
          <p:cNvPr id="2" name="テキスト ボックス 1"/>
          <p:cNvSpPr txBox="1"/>
          <p:nvPr/>
        </p:nvSpPr>
        <p:spPr>
          <a:xfrm>
            <a:off x="4402936" y="6365301"/>
            <a:ext cx="4480714" cy="338554"/>
          </a:xfrm>
          <a:prstGeom prst="rect">
            <a:avLst/>
          </a:prstGeom>
          <a:noFill/>
        </p:spPr>
        <p:txBody>
          <a:bodyPr wrap="none" rtlCol="0">
            <a:spAutoFit/>
          </a:bodyPr>
          <a:lstStyle/>
          <a:p>
            <a:r>
              <a:rPr kumimoji="1" lang="ja-JP" altLang="en-US" sz="1600" dirty="0" smtClean="0">
                <a:solidFill>
                  <a:schemeClr val="bg1"/>
                </a:solidFill>
              </a:rPr>
              <a:t>該当する項目の□に ✓ を入れて提示してください</a:t>
            </a:r>
            <a:endParaRPr kumimoji="1" lang="ja-JP" altLang="en-US" sz="16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5" name="テキスト ボックス 4"/>
          <p:cNvSpPr txBox="1"/>
          <p:nvPr/>
        </p:nvSpPr>
        <p:spPr>
          <a:xfrm>
            <a:off x="2551892" y="1058634"/>
            <a:ext cx="4225837" cy="4708981"/>
          </a:xfrm>
          <a:prstGeom prst="rect">
            <a:avLst/>
          </a:prstGeom>
          <a:noFill/>
        </p:spPr>
        <p:txBody>
          <a:bodyPr wrap="none" rtlCol="0">
            <a:spAutoFit/>
          </a:bodyPr>
          <a:lstStyle/>
          <a:p>
            <a:r>
              <a:rPr lang="en-US" altLang="ja-JP" sz="30000" dirty="0" smtClean="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lt"/>
              </a:rPr>
              <a:t>B1</a:t>
            </a:r>
            <a:endParaRPr kumimoji="1"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lt"/>
            </a:endParaRPr>
          </a:p>
        </p:txBody>
      </p:sp>
      <p:sp>
        <p:nvSpPr>
          <p:cNvPr id="2051" name="Rectangle 3"/>
          <p:cNvSpPr>
            <a:spLocks noGrp="1" noChangeArrowheads="1"/>
          </p:cNvSpPr>
          <p:nvPr>
            <p:ph idx="1"/>
          </p:nvPr>
        </p:nvSpPr>
        <p:spPr>
          <a:xfrm>
            <a:off x="482600" y="3812164"/>
            <a:ext cx="8169275" cy="2354491"/>
          </a:xfrm>
          <a:solidFill>
            <a:srgbClr val="000099">
              <a:alpha val="69804"/>
            </a:srgbClr>
          </a:solidFill>
        </p:spPr>
        <p:txBody>
          <a:bodyPr>
            <a:noAutofit/>
          </a:bodyPr>
          <a:lstStyle/>
          <a:p>
            <a:pPr marL="0" indent="0" algn="just">
              <a:lnSpc>
                <a:spcPct val="120000"/>
              </a:lnSpc>
              <a:buNone/>
            </a:pPr>
            <a:r>
              <a:rPr lang="ja-JP" altLang="en-US" sz="1700" dirty="0" smtClean="0">
                <a:solidFill>
                  <a:schemeClr val="bg1"/>
                </a:solidFill>
                <a:latin typeface="+mn-ea"/>
              </a:rPr>
              <a:t>私の発表内容は，倫理指針カテゴリー </a:t>
            </a:r>
            <a:r>
              <a:rPr lang="en-US" altLang="ja-JP" sz="1700" dirty="0" smtClean="0">
                <a:solidFill>
                  <a:schemeClr val="bg1"/>
                </a:solidFill>
                <a:latin typeface="+mn-ea"/>
              </a:rPr>
              <a:t>B1</a:t>
            </a:r>
            <a:r>
              <a:rPr lang="ja-JP" altLang="en-US" sz="1700" dirty="0" smtClean="0">
                <a:solidFill>
                  <a:schemeClr val="bg1"/>
                </a:solidFill>
                <a:latin typeface="+mn-ea"/>
              </a:rPr>
              <a:t>（</a:t>
            </a:r>
            <a:r>
              <a:rPr lang="ja-JP" altLang="en-US" sz="1700" u="sng" dirty="0" smtClean="0">
                <a:solidFill>
                  <a:schemeClr val="bg1"/>
                </a:solidFill>
                <a:latin typeface="+mn-ea"/>
              </a:rPr>
              <a:t>新たに</a:t>
            </a:r>
            <a:r>
              <a:rPr lang="ja-JP" altLang="en-US" sz="1700" dirty="0" smtClean="0">
                <a:solidFill>
                  <a:schemeClr val="bg1"/>
                </a:solidFill>
                <a:latin typeface="+mn-ea"/>
              </a:rPr>
              <a:t>人体から採取された試料を</a:t>
            </a:r>
            <a:r>
              <a:rPr lang="ja-JP" altLang="en-US" sz="1700" u="sng" dirty="0" smtClean="0">
                <a:solidFill>
                  <a:schemeClr val="bg1"/>
                </a:solidFill>
                <a:latin typeface="+mn-ea"/>
              </a:rPr>
              <a:t>用いない</a:t>
            </a:r>
            <a:r>
              <a:rPr lang="ja-JP" altLang="en-US" sz="1700" dirty="0" smtClean="0">
                <a:solidFill>
                  <a:schemeClr val="bg1"/>
                </a:solidFill>
                <a:latin typeface="+mn-ea"/>
              </a:rPr>
              <a:t>観察研究）に該当</a:t>
            </a:r>
            <a:r>
              <a:rPr lang="ja-JP" altLang="en-US" sz="1700" dirty="0">
                <a:solidFill>
                  <a:schemeClr val="bg1"/>
                </a:solidFill>
                <a:latin typeface="+mn-ea"/>
              </a:rPr>
              <a:t>し</a:t>
            </a:r>
            <a:r>
              <a:rPr lang="ja-JP" altLang="en-US" sz="1700" dirty="0" smtClean="0">
                <a:solidFill>
                  <a:schemeClr val="bg1"/>
                </a:solidFill>
                <a:latin typeface="+mn-ea"/>
              </a:rPr>
              <a:t>，以下の要件の①のいずれか一方と②を満たしており，倫理指針に則った発表である．</a:t>
            </a:r>
            <a:endParaRPr lang="en-US" altLang="ja-JP" sz="1700" dirty="0" smtClean="0">
              <a:solidFill>
                <a:schemeClr val="bg1"/>
              </a:solidFill>
              <a:latin typeface="+mn-ea"/>
            </a:endParaRPr>
          </a:p>
          <a:p>
            <a:pPr marL="0" indent="0" algn="just">
              <a:lnSpc>
                <a:spcPct val="120000"/>
              </a:lnSpc>
              <a:buNone/>
            </a:pPr>
            <a:endParaRPr lang="en-US" altLang="ja-JP" sz="1500" dirty="0" smtClean="0">
              <a:solidFill>
                <a:schemeClr val="bg1"/>
              </a:solidFill>
              <a:latin typeface="+mn-ea"/>
            </a:endParaRPr>
          </a:p>
          <a:p>
            <a:pPr marL="719138" indent="-719138" algn="just">
              <a:lnSpc>
                <a:spcPct val="120000"/>
              </a:lnSpc>
              <a:buNone/>
              <a:tabLst>
                <a:tab pos="360363" algn="l"/>
              </a:tabLst>
            </a:pPr>
            <a:r>
              <a:rPr lang="ja-JP" altLang="en-US" sz="1400" dirty="0" smtClean="0">
                <a:solidFill>
                  <a:schemeClr val="bg1"/>
                </a:solidFill>
                <a:latin typeface="+mn-ea"/>
              </a:rPr>
              <a:t>①</a:t>
            </a:r>
            <a:r>
              <a:rPr lang="en-US" altLang="ja-JP" sz="1400" dirty="0">
                <a:solidFill>
                  <a:schemeClr val="bg1"/>
                </a:solidFill>
                <a:latin typeface="+mn-ea"/>
              </a:rPr>
              <a:t>	</a:t>
            </a:r>
            <a:r>
              <a:rPr lang="ja-JP" altLang="en-US" sz="1400" dirty="0" smtClean="0">
                <a:solidFill>
                  <a:schemeClr val="bg1"/>
                </a:solidFill>
                <a:latin typeface="+mn-ea"/>
              </a:rPr>
              <a:t>□ 倫理審査委員会</a:t>
            </a:r>
            <a:r>
              <a:rPr lang="ja-JP" altLang="en-US" sz="1400" dirty="0">
                <a:solidFill>
                  <a:schemeClr val="bg1"/>
                </a:solidFill>
                <a:latin typeface="+mn-ea"/>
              </a:rPr>
              <a:t>や</a:t>
            </a:r>
            <a:r>
              <a:rPr lang="ja-JP" altLang="en-US" sz="1400" dirty="0" smtClean="0">
                <a:solidFill>
                  <a:schemeClr val="bg1"/>
                </a:solidFill>
                <a:latin typeface="+mn-ea"/>
              </a:rPr>
              <a:t>治</a:t>
            </a:r>
            <a:r>
              <a:rPr lang="ja-JP" altLang="en-US" sz="1400" dirty="0">
                <a:solidFill>
                  <a:schemeClr val="bg1"/>
                </a:solidFill>
                <a:latin typeface="+mn-ea"/>
              </a:rPr>
              <a:t>験審査</a:t>
            </a:r>
            <a:r>
              <a:rPr lang="ja-JP" altLang="en-US" sz="1400" dirty="0" smtClean="0">
                <a:solidFill>
                  <a:schemeClr val="bg1"/>
                </a:solidFill>
                <a:latin typeface="+mn-ea"/>
              </a:rPr>
              <a:t>委員会 </a:t>
            </a:r>
            <a:r>
              <a:rPr lang="en-US" altLang="ja-JP" sz="1400" dirty="0" smtClean="0">
                <a:solidFill>
                  <a:schemeClr val="bg1"/>
                </a:solidFill>
                <a:latin typeface="+mn-ea"/>
              </a:rPr>
              <a:t>(IRB) </a:t>
            </a:r>
            <a:r>
              <a:rPr lang="ja-JP" altLang="en-US" sz="1400" dirty="0" smtClean="0">
                <a:solidFill>
                  <a:schemeClr val="bg1"/>
                </a:solidFill>
                <a:latin typeface="+mn-ea"/>
              </a:rPr>
              <a:t>など</a:t>
            </a:r>
            <a:r>
              <a:rPr lang="ja-JP" altLang="en-US" sz="1400" dirty="0">
                <a:solidFill>
                  <a:schemeClr val="bg1"/>
                </a:solidFill>
                <a:latin typeface="+mn-ea"/>
              </a:rPr>
              <a:t>の</a:t>
            </a:r>
            <a:r>
              <a:rPr lang="ja-JP" altLang="en-US" sz="1400" dirty="0" smtClean="0">
                <a:solidFill>
                  <a:schemeClr val="bg1"/>
                </a:solidFill>
                <a:latin typeface="+mn-ea"/>
              </a:rPr>
              <a:t>諮問委員会の審査に基づく施設長の許可</a:t>
            </a:r>
            <a:endParaRPr lang="en-US" altLang="ja-JP" sz="1400" dirty="0">
              <a:solidFill>
                <a:schemeClr val="bg1"/>
              </a:solidFill>
              <a:latin typeface="+mn-ea"/>
            </a:endParaRPr>
          </a:p>
          <a:p>
            <a:pPr marL="719138" indent="-719138" algn="just">
              <a:lnSpc>
                <a:spcPct val="120000"/>
              </a:lnSpc>
              <a:buNone/>
              <a:tabLst>
                <a:tab pos="360363" algn="l"/>
              </a:tabLst>
            </a:pPr>
            <a:r>
              <a:rPr lang="en-US" altLang="ja-JP" sz="1400" dirty="0">
                <a:solidFill>
                  <a:schemeClr val="bg1"/>
                </a:solidFill>
                <a:latin typeface="+mn-ea"/>
              </a:rPr>
              <a:t>	</a:t>
            </a:r>
            <a:r>
              <a:rPr lang="ja-JP" altLang="en-US" sz="1400" dirty="0" smtClean="0">
                <a:solidFill>
                  <a:schemeClr val="bg1"/>
                </a:solidFill>
                <a:latin typeface="+mn-ea"/>
              </a:rPr>
              <a:t>□ 所属施設に審査委員会が常設されていない</a:t>
            </a:r>
            <a:r>
              <a:rPr lang="ja-JP" altLang="en-US" sz="1400" dirty="0">
                <a:solidFill>
                  <a:schemeClr val="bg1"/>
                </a:solidFill>
                <a:latin typeface="+mn-ea"/>
              </a:rPr>
              <a:t>ため施設長の許可のもと学会</a:t>
            </a:r>
            <a:r>
              <a:rPr lang="ja-JP" altLang="en-US" sz="1400" dirty="0" smtClean="0">
                <a:solidFill>
                  <a:schemeClr val="bg1"/>
                </a:solidFill>
                <a:latin typeface="+mn-ea"/>
              </a:rPr>
              <a:t>の</a:t>
            </a:r>
            <a:r>
              <a:rPr lang="ja-JP" altLang="en-US" sz="1400" dirty="0">
                <a:solidFill>
                  <a:schemeClr val="bg1"/>
                </a:solidFill>
                <a:latin typeface="+mn-ea"/>
              </a:rPr>
              <a:t>倫理</a:t>
            </a:r>
            <a:r>
              <a:rPr lang="ja-JP" altLang="en-US" sz="1400" dirty="0" smtClean="0">
                <a:solidFill>
                  <a:schemeClr val="bg1"/>
                </a:solidFill>
                <a:latin typeface="+mn-ea"/>
              </a:rPr>
              <a:t>審査を</a:t>
            </a:r>
            <a:r>
              <a:rPr lang="ja-JP" altLang="en-US" sz="1400" dirty="0">
                <a:solidFill>
                  <a:schemeClr val="bg1"/>
                </a:solidFill>
                <a:latin typeface="+mn-ea"/>
              </a:rPr>
              <a:t>利用</a:t>
            </a:r>
            <a:r>
              <a:rPr lang="ja-JP" altLang="en-US" sz="1400" dirty="0" smtClean="0">
                <a:solidFill>
                  <a:schemeClr val="bg1"/>
                </a:solidFill>
                <a:latin typeface="+mn-ea"/>
              </a:rPr>
              <a:t>した</a:t>
            </a:r>
            <a:endParaRPr lang="en-US" altLang="ja-JP" sz="1400" dirty="0" smtClean="0">
              <a:solidFill>
                <a:schemeClr val="bg1"/>
              </a:solidFill>
              <a:latin typeface="+mn-ea"/>
            </a:endParaRPr>
          </a:p>
          <a:p>
            <a:pPr marL="358775" indent="-358775" algn="just">
              <a:lnSpc>
                <a:spcPct val="120000"/>
              </a:lnSpc>
              <a:buNone/>
              <a:tabLst>
                <a:tab pos="360363" algn="l"/>
              </a:tabLst>
            </a:pPr>
            <a:r>
              <a:rPr lang="ja-JP" altLang="en-US" sz="1400" dirty="0" smtClean="0">
                <a:solidFill>
                  <a:schemeClr val="bg1"/>
                </a:solidFill>
                <a:latin typeface="+mn-ea"/>
              </a:rPr>
              <a:t>②</a:t>
            </a:r>
            <a:r>
              <a:rPr lang="en-US" altLang="ja-JP" sz="1400" dirty="0" smtClean="0">
                <a:solidFill>
                  <a:schemeClr val="bg1"/>
                </a:solidFill>
                <a:latin typeface="+mn-ea"/>
              </a:rPr>
              <a:t>	</a:t>
            </a:r>
            <a:r>
              <a:rPr lang="ja-JP" altLang="en-US" sz="1400" dirty="0" smtClean="0">
                <a:solidFill>
                  <a:schemeClr val="bg1"/>
                </a:solidFill>
                <a:latin typeface="+mn-ea"/>
              </a:rPr>
              <a:t>□ 研究対象</a:t>
            </a:r>
            <a:r>
              <a:rPr lang="ja-JP" altLang="en-US" sz="1400" dirty="0">
                <a:solidFill>
                  <a:schemeClr val="bg1"/>
                </a:solidFill>
                <a:latin typeface="+mn-ea"/>
              </a:rPr>
              <a:t>者</a:t>
            </a:r>
            <a:r>
              <a:rPr lang="ja-JP" altLang="en-US" sz="1400" dirty="0" smtClean="0">
                <a:solidFill>
                  <a:schemeClr val="bg1"/>
                </a:solidFill>
                <a:latin typeface="+mn-ea"/>
              </a:rPr>
              <a:t>（患者）や代諾者の</a:t>
            </a:r>
            <a:r>
              <a:rPr lang="ja-JP" altLang="en-US" sz="1400" dirty="0">
                <a:solidFill>
                  <a:schemeClr val="bg1"/>
                </a:solidFill>
                <a:latin typeface="+mn-ea"/>
              </a:rPr>
              <a:t>同意</a:t>
            </a:r>
            <a:r>
              <a:rPr lang="ja-JP" altLang="en-US" sz="1400" dirty="0" smtClean="0">
                <a:solidFill>
                  <a:schemeClr val="bg1"/>
                </a:solidFill>
                <a:latin typeface="+mn-ea"/>
              </a:rPr>
              <a:t>あるいはオプトアウト</a:t>
            </a:r>
            <a:endParaRPr lang="en-US" altLang="ja-JP" sz="1400" dirty="0" smtClean="0">
              <a:solidFill>
                <a:schemeClr val="bg1"/>
              </a:solidFill>
              <a:latin typeface="+mn-ea"/>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endParaRPr kumimoji="0" lang="ja-JP" altLang="en-US">
              <a:solidFill>
                <a:prstClr val="black"/>
              </a:solidFill>
            </a:endParaRPr>
          </a:p>
        </p:txBody>
      </p:sp>
      <p:sp>
        <p:nvSpPr>
          <p:cNvPr id="9"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10" name="テキスト ボックス 9"/>
          <p:cNvSpPr txBox="1"/>
          <p:nvPr/>
        </p:nvSpPr>
        <p:spPr>
          <a:xfrm>
            <a:off x="4402936" y="6365301"/>
            <a:ext cx="4480714" cy="338554"/>
          </a:xfrm>
          <a:prstGeom prst="rect">
            <a:avLst/>
          </a:prstGeom>
          <a:noFill/>
        </p:spPr>
        <p:txBody>
          <a:bodyPr wrap="none" rtlCol="0">
            <a:spAutoFit/>
          </a:bodyPr>
          <a:lstStyle/>
          <a:p>
            <a:r>
              <a:rPr kumimoji="1" lang="ja-JP" altLang="en-US" sz="1600" dirty="0" smtClean="0">
                <a:solidFill>
                  <a:schemeClr val="bg1"/>
                </a:solidFill>
              </a:rPr>
              <a:t>該当する項目の□に ✓ を入れて提示してください</a:t>
            </a:r>
            <a:endParaRPr kumimoji="1" lang="ja-JP" altLang="en-US" sz="1600" dirty="0">
              <a:solidFill>
                <a:schemeClr val="bg1"/>
              </a:solidFill>
            </a:endParaRPr>
          </a:p>
        </p:txBody>
      </p:sp>
    </p:spTree>
    <p:extLst>
      <p:ext uri="{BB962C8B-B14F-4D97-AF65-F5344CB8AC3E}">
        <p14:creationId xmlns:p14="http://schemas.microsoft.com/office/powerpoint/2010/main" val="2985098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5" name="テキスト ボックス 4"/>
          <p:cNvSpPr txBox="1"/>
          <p:nvPr/>
        </p:nvSpPr>
        <p:spPr>
          <a:xfrm>
            <a:off x="2551892" y="1058634"/>
            <a:ext cx="4225837" cy="4708981"/>
          </a:xfrm>
          <a:prstGeom prst="rect">
            <a:avLst/>
          </a:prstGeom>
          <a:noFill/>
        </p:spPr>
        <p:txBody>
          <a:bodyPr wrap="none" rtlCol="0">
            <a:spAutoFit/>
          </a:bodyPr>
          <a:lstStyle/>
          <a:p>
            <a:r>
              <a:rPr lang="en-US" altLang="ja-JP" sz="30000" smtClean="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B2</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endParaRPr kumimoji="0" lang="ja-JP" altLang="en-US">
              <a:solidFill>
                <a:prstClr val="black"/>
              </a:solidFill>
            </a:endParaRPr>
          </a:p>
        </p:txBody>
      </p:sp>
      <p:sp>
        <p:nvSpPr>
          <p:cNvPr id="9"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10" name="Rectangle 3"/>
          <p:cNvSpPr>
            <a:spLocks noGrp="1" noChangeArrowheads="1"/>
          </p:cNvSpPr>
          <p:nvPr>
            <p:ph idx="1"/>
          </p:nvPr>
        </p:nvSpPr>
        <p:spPr>
          <a:xfrm>
            <a:off x="482600" y="3812164"/>
            <a:ext cx="8195236" cy="2354491"/>
          </a:xfrm>
          <a:solidFill>
            <a:srgbClr val="000099">
              <a:alpha val="69804"/>
            </a:srgbClr>
          </a:solidFill>
        </p:spPr>
        <p:txBody>
          <a:bodyPr>
            <a:noAutofit/>
          </a:bodyPr>
          <a:lstStyle/>
          <a:p>
            <a:pPr marL="0" indent="0" algn="just">
              <a:lnSpc>
                <a:spcPct val="120000"/>
              </a:lnSpc>
              <a:buNone/>
            </a:pPr>
            <a:r>
              <a:rPr lang="ja-JP" altLang="en-US" sz="1600" dirty="0" smtClean="0">
                <a:solidFill>
                  <a:schemeClr val="bg1"/>
                </a:solidFill>
                <a:latin typeface="+mn-ea"/>
              </a:rPr>
              <a:t>私の発表内容は，倫理指針カテゴリー </a:t>
            </a:r>
            <a:r>
              <a:rPr lang="en-US" altLang="ja-JP" sz="1600" dirty="0" smtClean="0">
                <a:solidFill>
                  <a:schemeClr val="bg1"/>
                </a:solidFill>
                <a:latin typeface="+mn-ea"/>
              </a:rPr>
              <a:t>B2</a:t>
            </a:r>
            <a:r>
              <a:rPr lang="ja-JP" altLang="en-US" sz="1600" dirty="0" smtClean="0">
                <a:solidFill>
                  <a:schemeClr val="bg1"/>
                </a:solidFill>
                <a:latin typeface="+mn-ea"/>
              </a:rPr>
              <a:t>（</a:t>
            </a:r>
            <a:r>
              <a:rPr lang="ja-JP" altLang="en-US" sz="1600" u="sng" dirty="0" smtClean="0">
                <a:solidFill>
                  <a:schemeClr val="bg1"/>
                </a:solidFill>
                <a:latin typeface="+mn-ea"/>
              </a:rPr>
              <a:t>新たに</a:t>
            </a:r>
            <a:r>
              <a:rPr lang="ja-JP" altLang="en-US" sz="1600" dirty="0" smtClean="0">
                <a:solidFill>
                  <a:schemeClr val="bg1"/>
                </a:solidFill>
                <a:latin typeface="+mn-ea"/>
              </a:rPr>
              <a:t>人体から採取した試料を</a:t>
            </a:r>
            <a:r>
              <a:rPr lang="ja-JP" altLang="en-US" sz="1600" u="sng" dirty="0" smtClean="0">
                <a:solidFill>
                  <a:schemeClr val="bg1"/>
                </a:solidFill>
                <a:latin typeface="+mn-ea"/>
              </a:rPr>
              <a:t>用いた</a:t>
            </a:r>
            <a:r>
              <a:rPr lang="ja-JP" altLang="en-US" sz="1600" dirty="0" smtClean="0">
                <a:solidFill>
                  <a:schemeClr val="bg1"/>
                </a:solidFill>
                <a:latin typeface="+mn-ea"/>
              </a:rPr>
              <a:t>観察研究）に該当</a:t>
            </a:r>
            <a:r>
              <a:rPr lang="ja-JP" altLang="en-US" sz="1600" dirty="0">
                <a:solidFill>
                  <a:schemeClr val="bg1"/>
                </a:solidFill>
                <a:latin typeface="+mn-ea"/>
              </a:rPr>
              <a:t>し</a:t>
            </a:r>
            <a:r>
              <a:rPr lang="ja-JP" altLang="en-US" sz="1600" dirty="0" smtClean="0">
                <a:solidFill>
                  <a:schemeClr val="bg1"/>
                </a:solidFill>
                <a:latin typeface="+mn-ea"/>
              </a:rPr>
              <a:t>，以下の要件をいずれも満たしており，倫理指針に則った発表である．</a:t>
            </a:r>
            <a:endParaRPr lang="en-US" altLang="ja-JP" sz="1600" dirty="0" smtClean="0">
              <a:solidFill>
                <a:schemeClr val="bg1"/>
              </a:solidFill>
              <a:latin typeface="+mn-ea"/>
            </a:endParaRPr>
          </a:p>
          <a:p>
            <a:pPr marL="0" indent="0" algn="just">
              <a:lnSpc>
                <a:spcPct val="120000"/>
              </a:lnSpc>
              <a:buNone/>
            </a:pPr>
            <a:endParaRPr lang="en-US" altLang="ja-JP" sz="1600" dirty="0" smtClean="0">
              <a:solidFill>
                <a:schemeClr val="bg1"/>
              </a:solidFill>
              <a:latin typeface="+mn-ea"/>
            </a:endParaRPr>
          </a:p>
          <a:p>
            <a:pPr marL="358775" lvl="0" indent="-358775" algn="just">
              <a:buNone/>
            </a:pPr>
            <a:r>
              <a:rPr lang="ja-JP" altLang="en-US" sz="1600" dirty="0">
                <a:solidFill>
                  <a:prstClr val="white"/>
                </a:solidFill>
                <a:latin typeface="ＭＳ Ｐゴシック" pitchFamily="50" charset="-128"/>
              </a:rPr>
              <a:t>　□ 倫理審査委員会や治験審査委員会</a:t>
            </a:r>
            <a:r>
              <a:rPr lang="en-US" altLang="ja-JP" sz="1600" dirty="0">
                <a:solidFill>
                  <a:prstClr val="white"/>
                </a:solidFill>
                <a:latin typeface="ＭＳ Ｐゴシック" pitchFamily="50" charset="-128"/>
              </a:rPr>
              <a:t>(IRB)</a:t>
            </a:r>
            <a:r>
              <a:rPr lang="ja-JP" altLang="en-US" sz="1600" dirty="0">
                <a:solidFill>
                  <a:prstClr val="white"/>
                </a:solidFill>
                <a:latin typeface="ＭＳ Ｐゴシック" pitchFamily="50" charset="-128"/>
              </a:rPr>
              <a:t>などの諮問委員会の審査に基づく施設長の許可</a:t>
            </a:r>
            <a:endParaRPr lang="en-US" altLang="ja-JP" sz="1600" dirty="0">
              <a:solidFill>
                <a:prstClr val="white"/>
              </a:solidFill>
              <a:latin typeface="ＭＳ Ｐゴシック" pitchFamily="50" charset="-128"/>
            </a:endParaRPr>
          </a:p>
          <a:p>
            <a:pPr marL="358775" lvl="0" indent="-358775" algn="just">
              <a:buNone/>
            </a:pPr>
            <a:r>
              <a:rPr lang="ja-JP" altLang="en-US" sz="1600" dirty="0">
                <a:solidFill>
                  <a:prstClr val="white"/>
                </a:solidFill>
                <a:latin typeface="ＭＳ Ｐゴシック" pitchFamily="50" charset="-128"/>
              </a:rPr>
              <a:t>　□ </a:t>
            </a:r>
            <a:r>
              <a:rPr lang="ja-JP" altLang="en-US" sz="1600" dirty="0" smtClean="0">
                <a:solidFill>
                  <a:prstClr val="white"/>
                </a:solidFill>
                <a:latin typeface="ＭＳ Ｐゴシック" pitchFamily="50" charset="-128"/>
              </a:rPr>
              <a:t>研究対象</a:t>
            </a:r>
            <a:r>
              <a:rPr lang="ja-JP" altLang="en-US" sz="1600" dirty="0">
                <a:solidFill>
                  <a:prstClr val="white"/>
                </a:solidFill>
                <a:latin typeface="ＭＳ Ｐゴシック" pitchFamily="50" charset="-128"/>
              </a:rPr>
              <a:t>者</a:t>
            </a:r>
            <a:r>
              <a:rPr lang="ja-JP" altLang="en-US" sz="1600" dirty="0" smtClean="0">
                <a:solidFill>
                  <a:prstClr val="white"/>
                </a:solidFill>
                <a:latin typeface="ＭＳ Ｐゴシック" pitchFamily="50" charset="-128"/>
              </a:rPr>
              <a:t>（患者）あるいは</a:t>
            </a:r>
            <a:r>
              <a:rPr lang="ja-JP" altLang="en-US" sz="1600" dirty="0">
                <a:solidFill>
                  <a:prstClr val="white"/>
                </a:solidFill>
                <a:latin typeface="ＭＳ Ｐゴシック" pitchFamily="50" charset="-128"/>
              </a:rPr>
              <a:t>代諾者の同意</a:t>
            </a:r>
            <a:endParaRPr lang="en-US" altLang="ja-JP" sz="1600" dirty="0">
              <a:solidFill>
                <a:prstClr val="white"/>
              </a:solidFill>
              <a:latin typeface="ＭＳ Ｐゴシック" pitchFamily="50" charset="-128"/>
            </a:endParaRPr>
          </a:p>
        </p:txBody>
      </p:sp>
      <p:sp>
        <p:nvSpPr>
          <p:cNvPr id="11" name="テキスト ボックス 10"/>
          <p:cNvSpPr txBox="1"/>
          <p:nvPr/>
        </p:nvSpPr>
        <p:spPr>
          <a:xfrm>
            <a:off x="4402936" y="6365301"/>
            <a:ext cx="4480714" cy="338554"/>
          </a:xfrm>
          <a:prstGeom prst="rect">
            <a:avLst/>
          </a:prstGeom>
          <a:noFill/>
        </p:spPr>
        <p:txBody>
          <a:bodyPr wrap="none" rtlCol="0">
            <a:spAutoFit/>
          </a:bodyPr>
          <a:lstStyle/>
          <a:p>
            <a:r>
              <a:rPr kumimoji="1" lang="ja-JP" altLang="en-US" sz="1600" dirty="0" smtClean="0">
                <a:solidFill>
                  <a:schemeClr val="bg1"/>
                </a:solidFill>
              </a:rPr>
              <a:t>該当する項目の□に ✓ を入れて提示してください</a:t>
            </a:r>
            <a:endParaRPr kumimoji="1" lang="ja-JP" altLang="en-US" sz="1600" dirty="0">
              <a:solidFill>
                <a:schemeClr val="bg1"/>
              </a:solidFill>
            </a:endParaRPr>
          </a:p>
        </p:txBody>
      </p:sp>
    </p:spTree>
    <p:extLst>
      <p:ext uri="{BB962C8B-B14F-4D97-AF65-F5344CB8AC3E}">
        <p14:creationId xmlns:p14="http://schemas.microsoft.com/office/powerpoint/2010/main" val="3890734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5" name="テキスト ボックス 4"/>
          <p:cNvSpPr txBox="1"/>
          <p:nvPr/>
        </p:nvSpPr>
        <p:spPr>
          <a:xfrm>
            <a:off x="3453745" y="1058634"/>
            <a:ext cx="2236510" cy="4708981"/>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30000" b="0" i="0" u="none" strike="noStrike" kern="1200" cap="none" spc="0" normalizeH="0" baseline="0" noProof="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uLnTx/>
                <a:uFillTx/>
                <a:latin typeface="Calibri"/>
                <a:ea typeface="ＭＳ Ｐゴシック" charset="-128"/>
                <a:cs typeface="+mn-cs"/>
              </a:rPr>
              <a:t>C</a:t>
            </a:r>
            <a:endParaRPr kumimoji="1" lang="ja-JP" altLang="en-US" sz="30000" b="0" i="0" u="none" strike="noStrike" kern="1200" cap="none" spc="0" normalizeH="0" baseline="0" noProof="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uLnTx/>
              <a:uFillTx/>
              <a:latin typeface="Calibri"/>
              <a:ea typeface="ＭＳ Ｐゴシック" charset="-128"/>
              <a:cs typeface="+mn-cs"/>
            </a:endParaRPr>
          </a:p>
        </p:txBody>
      </p:sp>
      <p:sp>
        <p:nvSpPr>
          <p:cNvPr id="2051" name="Rectangle 3"/>
          <p:cNvSpPr>
            <a:spLocks noGrp="1" noChangeArrowheads="1"/>
          </p:cNvSpPr>
          <p:nvPr>
            <p:ph idx="1"/>
          </p:nvPr>
        </p:nvSpPr>
        <p:spPr>
          <a:xfrm>
            <a:off x="449264" y="3725185"/>
            <a:ext cx="8228572" cy="2422696"/>
          </a:xfrm>
          <a:solidFill>
            <a:srgbClr val="000099">
              <a:alpha val="69804"/>
            </a:srgbClr>
          </a:solidFill>
        </p:spPr>
        <p:txBody>
          <a:bodyPr>
            <a:noAutofit/>
          </a:bodyPr>
          <a:lstStyle/>
          <a:p>
            <a:pPr marL="0" indent="0" algn="just">
              <a:buNone/>
            </a:pPr>
            <a:r>
              <a:rPr lang="ja-JP" altLang="en-US" sz="1600" dirty="0" smtClean="0">
                <a:solidFill>
                  <a:schemeClr val="bg1"/>
                </a:solidFill>
                <a:latin typeface="ＭＳ Ｐゴシック" pitchFamily="50" charset="-128"/>
                <a:ea typeface="ＭＳ Ｐゴシック" pitchFamily="50" charset="-128"/>
              </a:rPr>
              <a:t>私の発表内容は</a:t>
            </a:r>
            <a:r>
              <a:rPr lang="ja-JP" altLang="en-US" sz="1600" dirty="0">
                <a:solidFill>
                  <a:schemeClr val="bg1"/>
                </a:solidFill>
                <a:latin typeface="ＭＳ Ｐゴシック" pitchFamily="50" charset="-128"/>
              </a:rPr>
              <a:t>， </a:t>
            </a:r>
            <a:r>
              <a:rPr lang="ja-JP" altLang="en-US" sz="1600" dirty="0" smtClean="0">
                <a:solidFill>
                  <a:schemeClr val="bg1"/>
                </a:solidFill>
                <a:latin typeface="ＭＳ Ｐゴシック" pitchFamily="50" charset="-128"/>
              </a:rPr>
              <a:t>倫理</a:t>
            </a:r>
            <a:r>
              <a:rPr lang="ja-JP" altLang="en-US" sz="1600" dirty="0">
                <a:solidFill>
                  <a:schemeClr val="bg1"/>
                </a:solidFill>
                <a:latin typeface="ＭＳ Ｐゴシック" pitchFamily="50" charset="-128"/>
              </a:rPr>
              <a:t>指針</a:t>
            </a:r>
            <a:r>
              <a:rPr lang="ja-JP" altLang="en-US" sz="1600" dirty="0" smtClean="0">
                <a:solidFill>
                  <a:schemeClr val="bg1"/>
                </a:solidFill>
                <a:latin typeface="ＭＳ Ｐゴシック" pitchFamily="50" charset="-128"/>
              </a:rPr>
              <a:t>カテゴリー </a:t>
            </a:r>
            <a:r>
              <a:rPr lang="en-US" altLang="ja-JP" sz="1600" b="1" dirty="0" smtClean="0">
                <a:solidFill>
                  <a:schemeClr val="bg1"/>
                </a:solidFill>
                <a:latin typeface="ＭＳ Ｐゴシック" pitchFamily="50" charset="-128"/>
              </a:rPr>
              <a:t>C </a:t>
            </a:r>
            <a:r>
              <a:rPr lang="ja-JP" altLang="en-US" sz="1600" b="1" dirty="0" smtClean="0">
                <a:solidFill>
                  <a:schemeClr val="bg1"/>
                </a:solidFill>
                <a:latin typeface="ＭＳ Ｐゴシック" pitchFamily="50" charset="-128"/>
              </a:rPr>
              <a:t>（</a:t>
            </a:r>
            <a:r>
              <a:rPr lang="ja-JP" altLang="en-US" sz="1600" dirty="0" smtClean="0">
                <a:solidFill>
                  <a:schemeClr val="bg1"/>
                </a:solidFill>
                <a:latin typeface="ＭＳ Ｐゴシック" pitchFamily="50" charset="-128"/>
                <a:ea typeface="ＭＳ Ｐゴシック" pitchFamily="50" charset="-128"/>
              </a:rPr>
              <a:t>介入研究，侵襲を伴う研究，</a:t>
            </a:r>
            <a:r>
              <a:rPr lang="ja-JP" altLang="en-US" sz="1600" dirty="0">
                <a:solidFill>
                  <a:schemeClr val="bg1"/>
                </a:solidFill>
                <a:latin typeface="ＭＳ Ｐゴシック" pitchFamily="50" charset="-128"/>
              </a:rPr>
              <a:t>子孫に受け継がれるヒト生殖細胞系列の遺伝子変異または多型性に関する</a:t>
            </a:r>
            <a:r>
              <a:rPr lang="ja-JP" altLang="en-US" sz="1600" dirty="0" smtClean="0">
                <a:solidFill>
                  <a:schemeClr val="bg1"/>
                </a:solidFill>
                <a:latin typeface="ＭＳ Ｐゴシック" pitchFamily="50" charset="-128"/>
              </a:rPr>
              <a:t>研究）</a:t>
            </a:r>
            <a:r>
              <a:rPr lang="ja-JP" altLang="en-US" sz="1600" dirty="0" smtClean="0">
                <a:solidFill>
                  <a:schemeClr val="bg1"/>
                </a:solidFill>
                <a:latin typeface="ＭＳ Ｐゴシック" pitchFamily="50" charset="-128"/>
                <a:ea typeface="ＭＳ Ｐゴシック" pitchFamily="50" charset="-128"/>
              </a:rPr>
              <a:t>に該当し，以下の要件をいずれも満た</a:t>
            </a:r>
            <a:r>
              <a:rPr lang="ja-JP" altLang="en-US" sz="1600" dirty="0" smtClean="0">
                <a:solidFill>
                  <a:schemeClr val="bg1"/>
                </a:solidFill>
                <a:latin typeface="+mn-ea"/>
              </a:rPr>
              <a:t>して</a:t>
            </a:r>
            <a:r>
              <a:rPr lang="ja-JP" altLang="en-US" sz="1600" dirty="0">
                <a:solidFill>
                  <a:schemeClr val="bg1"/>
                </a:solidFill>
                <a:latin typeface="+mn-ea"/>
              </a:rPr>
              <a:t>おり，倫理指針に則った発表である</a:t>
            </a:r>
            <a:r>
              <a:rPr lang="ja-JP" altLang="en-US" sz="1600" dirty="0" smtClean="0">
                <a:solidFill>
                  <a:schemeClr val="bg1"/>
                </a:solidFill>
                <a:latin typeface="+mn-ea"/>
              </a:rPr>
              <a:t>．</a:t>
            </a:r>
            <a:endParaRPr lang="en-US" altLang="ja-JP" sz="1600" dirty="0" smtClean="0">
              <a:solidFill>
                <a:schemeClr val="bg1"/>
              </a:solidFill>
              <a:latin typeface="+mn-ea"/>
            </a:endParaRPr>
          </a:p>
          <a:p>
            <a:pPr marL="0" indent="0" algn="just">
              <a:buNone/>
            </a:pP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　□ 倫理審査委員会や治</a:t>
            </a:r>
            <a:r>
              <a:rPr lang="ja-JP" altLang="en-US" sz="1600" dirty="0">
                <a:solidFill>
                  <a:schemeClr val="bg1"/>
                </a:solidFill>
                <a:latin typeface="ＭＳ Ｐゴシック" pitchFamily="50" charset="-128"/>
                <a:ea typeface="ＭＳ Ｐゴシック" pitchFamily="50" charset="-128"/>
              </a:rPr>
              <a:t>験審査</a:t>
            </a:r>
            <a:r>
              <a:rPr lang="ja-JP" altLang="en-US" sz="1600" dirty="0" smtClean="0">
                <a:solidFill>
                  <a:schemeClr val="bg1"/>
                </a:solidFill>
                <a:latin typeface="ＭＳ Ｐゴシック" pitchFamily="50" charset="-128"/>
                <a:ea typeface="ＭＳ Ｐゴシック" pitchFamily="50" charset="-128"/>
              </a:rPr>
              <a:t>委員会</a:t>
            </a:r>
            <a:r>
              <a:rPr lang="en-US" altLang="ja-JP" sz="1600" dirty="0" smtClean="0">
                <a:solidFill>
                  <a:schemeClr val="bg1"/>
                </a:solidFill>
                <a:latin typeface="ＭＳ Ｐゴシック" pitchFamily="50" charset="-128"/>
                <a:ea typeface="ＭＳ Ｐゴシック" pitchFamily="50" charset="-128"/>
              </a:rPr>
              <a:t>(IRB)</a:t>
            </a:r>
            <a:r>
              <a:rPr lang="ja-JP" altLang="en-US" sz="1600" dirty="0" smtClean="0">
                <a:solidFill>
                  <a:schemeClr val="bg1"/>
                </a:solidFill>
                <a:latin typeface="ＭＳ Ｐゴシック" pitchFamily="50" charset="-128"/>
                <a:ea typeface="ＭＳ Ｐゴシック" pitchFamily="50" charset="-128"/>
              </a:rPr>
              <a:t>など</a:t>
            </a:r>
            <a:r>
              <a:rPr lang="ja-JP" altLang="en-US" sz="1600" dirty="0">
                <a:solidFill>
                  <a:schemeClr val="bg1"/>
                </a:solidFill>
                <a:latin typeface="ＭＳ Ｐゴシック" pitchFamily="50" charset="-128"/>
                <a:ea typeface="ＭＳ Ｐゴシック" pitchFamily="50" charset="-128"/>
              </a:rPr>
              <a:t>の</a:t>
            </a:r>
            <a:r>
              <a:rPr lang="ja-JP" altLang="en-US" sz="1600" dirty="0" smtClean="0">
                <a:solidFill>
                  <a:schemeClr val="bg1"/>
                </a:solidFill>
                <a:latin typeface="ＭＳ Ｐゴシック" pitchFamily="50" charset="-128"/>
                <a:ea typeface="ＭＳ Ｐゴシック" pitchFamily="50" charset="-128"/>
              </a:rPr>
              <a:t>諮問委員会の審査に基づく施設長の許可</a:t>
            </a: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　□ 研究対象</a:t>
            </a:r>
            <a:r>
              <a:rPr lang="ja-JP" altLang="en-US" sz="1600" dirty="0">
                <a:solidFill>
                  <a:schemeClr val="bg1"/>
                </a:solidFill>
                <a:latin typeface="ＭＳ Ｐゴシック" pitchFamily="50" charset="-128"/>
                <a:ea typeface="ＭＳ Ｐゴシック" pitchFamily="50" charset="-128"/>
              </a:rPr>
              <a:t>者</a:t>
            </a:r>
            <a:r>
              <a:rPr lang="ja-JP" altLang="en-US" sz="1600" dirty="0" smtClean="0">
                <a:solidFill>
                  <a:schemeClr val="bg1"/>
                </a:solidFill>
                <a:latin typeface="ＭＳ Ｐゴシック" pitchFamily="50" charset="-128"/>
                <a:ea typeface="ＭＳ Ｐゴシック" pitchFamily="50" charset="-128"/>
              </a:rPr>
              <a:t>（患者）あるいは代諾者の</a:t>
            </a:r>
            <a:r>
              <a:rPr lang="ja-JP" altLang="en-US" sz="1600" dirty="0">
                <a:solidFill>
                  <a:schemeClr val="bg1"/>
                </a:solidFill>
                <a:latin typeface="ＭＳ Ｐゴシック" pitchFamily="50" charset="-128"/>
                <a:ea typeface="ＭＳ Ｐゴシック" pitchFamily="50" charset="-128"/>
              </a:rPr>
              <a:t>同意</a:t>
            </a: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介入研究の場合は</a:t>
            </a: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　□ </a:t>
            </a:r>
            <a:r>
              <a:rPr lang="en-US" altLang="ja-JP" sz="1600" dirty="0" smtClean="0">
                <a:solidFill>
                  <a:schemeClr val="bg1"/>
                </a:solidFill>
                <a:latin typeface="ＭＳ Ｐゴシック" pitchFamily="50" charset="-128"/>
                <a:ea typeface="ＭＳ Ｐゴシック" pitchFamily="50" charset="-128"/>
              </a:rPr>
              <a:t>UMIN </a:t>
            </a:r>
            <a:r>
              <a:rPr lang="ja-JP" altLang="en-US" sz="1600" dirty="0" smtClean="0">
                <a:solidFill>
                  <a:schemeClr val="bg1"/>
                </a:solidFill>
                <a:latin typeface="ＭＳ Ｐゴシック" pitchFamily="50" charset="-128"/>
                <a:ea typeface="ＭＳ Ｐゴシック" pitchFamily="50" charset="-128"/>
              </a:rPr>
              <a:t>などの公開データベースへの事前登録</a:t>
            </a:r>
            <a:endParaRPr lang="en-US" altLang="ja-JP" sz="1600" dirty="0" smtClean="0">
              <a:solidFill>
                <a:schemeClr val="bg1"/>
              </a:solidFill>
              <a:latin typeface="ＭＳ Ｐゴシック" pitchFamily="50" charset="-128"/>
              <a:ea typeface="ＭＳ Ｐゴシック" pitchFamily="50" charset="-128"/>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en-US" sz="2400" b="0" i="0" u="none" strike="noStrike" kern="1200" cap="none" spc="0" normalizeH="0" baseline="0" noProof="0">
              <a:ln>
                <a:noFill/>
              </a:ln>
              <a:solidFill>
                <a:prstClr val="black"/>
              </a:solidFill>
              <a:effectLst/>
              <a:uLnTx/>
              <a:uFillTx/>
              <a:latin typeface="Times New Roman" pitchFamily="18" charset="0"/>
              <a:ea typeface="ＭＳ Ｐゴシック" charset="-128"/>
              <a:cs typeface="+mn-cs"/>
            </a:endParaRPr>
          </a:p>
        </p:txBody>
      </p:sp>
      <p:sp>
        <p:nvSpPr>
          <p:cNvPr id="8"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9" name="テキスト ボックス 8"/>
          <p:cNvSpPr txBox="1"/>
          <p:nvPr/>
        </p:nvSpPr>
        <p:spPr>
          <a:xfrm>
            <a:off x="4402936" y="6365301"/>
            <a:ext cx="4480714"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Times New Roman" pitchFamily="18" charset="0"/>
                <a:ea typeface="ＭＳ Ｐゴシック" charset="-128"/>
                <a:cs typeface="+mn-cs"/>
              </a:rPr>
              <a:t>該当する項目の□に ✓ を入れて提示してください</a:t>
            </a:r>
            <a:endParaRPr kumimoji="1" lang="ja-JP" altLang="en-US" sz="1600" b="0" i="0" u="none" strike="noStrike" kern="1200" cap="none" spc="0" normalizeH="0" baseline="0" noProof="0" dirty="0">
              <a:ln>
                <a:noFill/>
              </a:ln>
              <a:solidFill>
                <a:prstClr val="white"/>
              </a:solidFill>
              <a:effectLst/>
              <a:uLnTx/>
              <a:uFillTx/>
              <a:latin typeface="Times New Roman" pitchFamily="18" charset="0"/>
              <a:ea typeface="ＭＳ Ｐゴシック" charset="-128"/>
              <a:cs typeface="+mn-cs"/>
            </a:endParaRPr>
          </a:p>
        </p:txBody>
      </p:sp>
    </p:spTree>
    <p:extLst>
      <p:ext uri="{BB962C8B-B14F-4D97-AF65-F5344CB8AC3E}">
        <p14:creationId xmlns:p14="http://schemas.microsoft.com/office/powerpoint/2010/main" val="645936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5" name="テキスト ボックス 4"/>
          <p:cNvSpPr txBox="1"/>
          <p:nvPr/>
        </p:nvSpPr>
        <p:spPr>
          <a:xfrm>
            <a:off x="3453745" y="1058634"/>
            <a:ext cx="2552302" cy="4708981"/>
          </a:xfrm>
          <a:prstGeom prst="rect">
            <a:avLst/>
          </a:prstGeom>
          <a:noFill/>
        </p:spPr>
        <p:txBody>
          <a:bodyPr wrap="none" rtlCol="0">
            <a:spAutoFit/>
          </a:bodyPr>
          <a:lstStyle/>
          <a:p>
            <a:r>
              <a:rPr lang="en-US" altLang="ja-JP" sz="30000" dirty="0" smtClean="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D</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482600" y="4025021"/>
            <a:ext cx="8169275" cy="2142314"/>
          </a:xfrm>
          <a:solidFill>
            <a:srgbClr val="000099">
              <a:alpha val="69804"/>
            </a:srgbClr>
          </a:solidFill>
        </p:spPr>
        <p:txBody>
          <a:bodyPr>
            <a:noAutofit/>
          </a:bodyPr>
          <a:lstStyle/>
          <a:p>
            <a:pPr marL="0" indent="0" algn="just">
              <a:buNone/>
            </a:pPr>
            <a:r>
              <a:rPr lang="ja-JP" altLang="en-US" sz="1600" dirty="0" smtClean="0">
                <a:solidFill>
                  <a:schemeClr val="bg1"/>
                </a:solidFill>
                <a:latin typeface="ＭＳ Ｐゴシック" pitchFamily="50" charset="-128"/>
                <a:ea typeface="ＭＳ Ｐゴシック" pitchFamily="50" charset="-128"/>
              </a:rPr>
              <a:t>私の発表内容は</a:t>
            </a:r>
            <a:r>
              <a:rPr lang="ja-JP" altLang="en-US" sz="1600" dirty="0" smtClean="0">
                <a:solidFill>
                  <a:schemeClr val="bg1"/>
                </a:solidFill>
                <a:latin typeface="ＭＳ Ｐゴシック" pitchFamily="50" charset="-128"/>
              </a:rPr>
              <a:t>，倫理</a:t>
            </a:r>
            <a:r>
              <a:rPr lang="ja-JP" altLang="en-US" sz="1600" dirty="0">
                <a:solidFill>
                  <a:schemeClr val="bg1"/>
                </a:solidFill>
                <a:latin typeface="ＭＳ Ｐゴシック" pitchFamily="50" charset="-128"/>
              </a:rPr>
              <a:t>指針</a:t>
            </a:r>
            <a:r>
              <a:rPr lang="ja-JP" altLang="en-US" sz="1600" dirty="0" smtClean="0">
                <a:solidFill>
                  <a:schemeClr val="bg1"/>
                </a:solidFill>
                <a:latin typeface="ＭＳ Ｐゴシック" pitchFamily="50" charset="-128"/>
              </a:rPr>
              <a:t>カテゴリー </a:t>
            </a:r>
            <a:r>
              <a:rPr lang="en-US" altLang="ja-JP" sz="1600" b="1" dirty="0" smtClean="0">
                <a:solidFill>
                  <a:schemeClr val="bg1"/>
                </a:solidFill>
                <a:latin typeface="ＭＳ Ｐゴシック" pitchFamily="50" charset="-128"/>
              </a:rPr>
              <a:t>D </a:t>
            </a:r>
            <a:r>
              <a:rPr lang="ja-JP" altLang="en-US" sz="1600" b="1" dirty="0" smtClean="0">
                <a:solidFill>
                  <a:schemeClr val="bg1"/>
                </a:solidFill>
                <a:latin typeface="ＭＳ Ｐゴシック" pitchFamily="50" charset="-128"/>
              </a:rPr>
              <a:t>（</a:t>
            </a:r>
            <a:r>
              <a:rPr lang="ja-JP" altLang="en-US" sz="1600" dirty="0" smtClean="0">
                <a:solidFill>
                  <a:schemeClr val="bg1"/>
                </a:solidFill>
                <a:latin typeface="ＭＳ Ｐゴシック" pitchFamily="50" charset="-128"/>
              </a:rPr>
              <a:t>臨床研究法の対象研究）</a:t>
            </a:r>
            <a:r>
              <a:rPr lang="ja-JP" altLang="en-US" sz="1600" dirty="0" smtClean="0">
                <a:solidFill>
                  <a:schemeClr val="bg1"/>
                </a:solidFill>
                <a:latin typeface="ＭＳ Ｐゴシック" pitchFamily="50" charset="-128"/>
                <a:ea typeface="ＭＳ Ｐゴシック" pitchFamily="50" charset="-128"/>
              </a:rPr>
              <a:t>に該当</a:t>
            </a:r>
            <a:r>
              <a:rPr lang="ja-JP" altLang="en-US" sz="1600" dirty="0">
                <a:solidFill>
                  <a:schemeClr val="bg1"/>
                </a:solidFill>
                <a:latin typeface="ＭＳ Ｐゴシック" pitchFamily="50" charset="-128"/>
                <a:ea typeface="ＭＳ Ｐゴシック" pitchFamily="50" charset="-128"/>
              </a:rPr>
              <a:t>し</a:t>
            </a:r>
            <a:r>
              <a:rPr lang="ja-JP" altLang="en-US" sz="1600" dirty="0" smtClean="0">
                <a:solidFill>
                  <a:schemeClr val="bg1"/>
                </a:solidFill>
                <a:latin typeface="ＭＳ Ｐゴシック" pitchFamily="50" charset="-128"/>
                <a:ea typeface="ＭＳ Ｐゴシック" pitchFamily="50" charset="-128"/>
              </a:rPr>
              <a:t>，</a:t>
            </a:r>
            <a:r>
              <a:rPr lang="ja-JP" altLang="en-US" sz="1600" dirty="0">
                <a:solidFill>
                  <a:schemeClr val="bg1"/>
                </a:solidFill>
                <a:latin typeface="ＭＳ Ｐゴシック" pitchFamily="50" charset="-128"/>
              </a:rPr>
              <a:t>以下</a:t>
            </a:r>
            <a:r>
              <a:rPr lang="ja-JP" altLang="en-US" sz="1600" dirty="0" smtClean="0">
                <a:solidFill>
                  <a:schemeClr val="bg1"/>
                </a:solidFill>
                <a:latin typeface="ＭＳ Ｐゴシック" pitchFamily="50" charset="-128"/>
              </a:rPr>
              <a:t>の要件を満た</a:t>
            </a:r>
            <a:r>
              <a:rPr lang="ja-JP" altLang="en-US" sz="1600" dirty="0" smtClean="0">
                <a:solidFill>
                  <a:schemeClr val="bg1"/>
                </a:solidFill>
                <a:latin typeface="+mn-ea"/>
              </a:rPr>
              <a:t>して</a:t>
            </a:r>
            <a:r>
              <a:rPr lang="ja-JP" altLang="en-US" sz="1600" dirty="0">
                <a:solidFill>
                  <a:schemeClr val="bg1"/>
                </a:solidFill>
                <a:latin typeface="+mn-ea"/>
              </a:rPr>
              <a:t>おり，倫理指針に則った発表である．</a:t>
            </a:r>
            <a:endParaRPr lang="en-US" altLang="ja-JP" sz="1600" dirty="0">
              <a:solidFill>
                <a:schemeClr val="bg1"/>
              </a:solidFill>
              <a:latin typeface="+mn-ea"/>
            </a:endParaRPr>
          </a:p>
          <a:p>
            <a:pPr marL="0" indent="0" algn="just">
              <a:buNone/>
            </a:pP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 「臨床研究法」を遵守した発表である．</a:t>
            </a:r>
            <a:endParaRPr lang="en-US" altLang="ja-JP" sz="1600" dirty="0" smtClean="0">
              <a:solidFill>
                <a:schemeClr val="bg1"/>
              </a:solidFill>
              <a:latin typeface="ＭＳ Ｐゴシック" pitchFamily="50" charset="-128"/>
              <a:ea typeface="ＭＳ Ｐゴシック" pitchFamily="50" charset="-128"/>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endParaRPr kumimoji="0" lang="ja-JP" altLang="en-US">
              <a:solidFill>
                <a:prstClr val="black"/>
              </a:solidFill>
            </a:endParaRPr>
          </a:p>
        </p:txBody>
      </p:sp>
      <p:sp>
        <p:nvSpPr>
          <p:cNvPr id="8"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9" name="テキスト ボックス 8"/>
          <p:cNvSpPr txBox="1"/>
          <p:nvPr/>
        </p:nvSpPr>
        <p:spPr>
          <a:xfrm>
            <a:off x="4402936" y="6365301"/>
            <a:ext cx="4480714" cy="338554"/>
          </a:xfrm>
          <a:prstGeom prst="rect">
            <a:avLst/>
          </a:prstGeom>
          <a:noFill/>
        </p:spPr>
        <p:txBody>
          <a:bodyPr wrap="none" rtlCol="0">
            <a:spAutoFit/>
          </a:bodyPr>
          <a:lstStyle/>
          <a:p>
            <a:r>
              <a:rPr kumimoji="1" lang="ja-JP" altLang="en-US" sz="1600" dirty="0" smtClean="0">
                <a:solidFill>
                  <a:schemeClr val="bg1"/>
                </a:solidFill>
              </a:rPr>
              <a:t>該当する項目の□に ✓ を入れて提示してください</a:t>
            </a:r>
            <a:endParaRPr kumimoji="1" lang="ja-JP" altLang="en-US" sz="1600" dirty="0">
              <a:solidFill>
                <a:schemeClr val="bg1"/>
              </a:solidFill>
            </a:endParaRPr>
          </a:p>
        </p:txBody>
      </p:sp>
    </p:spTree>
    <p:extLst>
      <p:ext uri="{BB962C8B-B14F-4D97-AF65-F5344CB8AC3E}">
        <p14:creationId xmlns:p14="http://schemas.microsoft.com/office/powerpoint/2010/main" val="42273583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000066"/>
            </a:gs>
            <a:gs pos="0">
              <a:srgbClr val="0000FF"/>
            </a:gs>
            <a:gs pos="0">
              <a:srgbClr val="000066"/>
            </a:gs>
            <a:gs pos="100000">
              <a:srgbClr val="0000FF"/>
            </a:gs>
          </a:gsLst>
          <a:lin ang="5400000" scaled="0"/>
        </a:gradFill>
        <a:effectLst/>
      </p:bgPr>
    </p:bg>
    <p:spTree>
      <p:nvGrpSpPr>
        <p:cNvPr id="1" name=""/>
        <p:cNvGrpSpPr/>
        <p:nvPr/>
      </p:nvGrpSpPr>
      <p:grpSpPr>
        <a:xfrm>
          <a:off x="0" y="0"/>
          <a:ext cx="0" cy="0"/>
          <a:chOff x="0" y="0"/>
          <a:chExt cx="0" cy="0"/>
        </a:xfrm>
      </p:grpSpPr>
      <p:sp>
        <p:nvSpPr>
          <p:cNvPr id="5" name="テキスト ボックス 4"/>
          <p:cNvSpPr txBox="1"/>
          <p:nvPr/>
        </p:nvSpPr>
        <p:spPr>
          <a:xfrm>
            <a:off x="3453745" y="1058634"/>
            <a:ext cx="2063385" cy="4708981"/>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30000" b="0" i="0" u="none" strike="noStrike" kern="1200" cap="none" spc="0" normalizeH="0" baseline="0" noProof="0" dirty="0" smtClean="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uLnTx/>
                <a:uFillTx/>
                <a:latin typeface="Calibri"/>
                <a:ea typeface="ＭＳ Ｐゴシック" charset="-128"/>
                <a:cs typeface="+mn-cs"/>
              </a:rPr>
              <a:t>E</a:t>
            </a:r>
            <a:endParaRPr kumimoji="1" lang="ja-JP" altLang="en-US" sz="30000" b="0" i="0" u="none" strike="noStrike" kern="1200" cap="none" spc="0" normalizeH="0" baseline="0" noProof="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uLnTx/>
              <a:uFillTx/>
              <a:latin typeface="Calibri"/>
              <a:ea typeface="ＭＳ Ｐゴシック" charset="-128"/>
              <a:cs typeface="+mn-cs"/>
            </a:endParaRPr>
          </a:p>
        </p:txBody>
      </p:sp>
      <p:sp>
        <p:nvSpPr>
          <p:cNvPr id="2051" name="Rectangle 3"/>
          <p:cNvSpPr>
            <a:spLocks noGrp="1" noChangeArrowheads="1"/>
          </p:cNvSpPr>
          <p:nvPr>
            <p:ph idx="1"/>
          </p:nvPr>
        </p:nvSpPr>
        <p:spPr>
          <a:xfrm>
            <a:off x="482600" y="4025021"/>
            <a:ext cx="8169275" cy="2142314"/>
          </a:xfrm>
          <a:solidFill>
            <a:srgbClr val="000099">
              <a:alpha val="69804"/>
            </a:srgbClr>
          </a:solidFill>
        </p:spPr>
        <p:txBody>
          <a:bodyPr>
            <a:noAutofit/>
          </a:bodyPr>
          <a:lstStyle/>
          <a:p>
            <a:pPr marL="0" indent="0" algn="just">
              <a:buNone/>
            </a:pPr>
            <a:r>
              <a:rPr lang="ja-JP" altLang="en-US" sz="1600" dirty="0" smtClean="0">
                <a:solidFill>
                  <a:schemeClr val="bg1"/>
                </a:solidFill>
                <a:latin typeface="ＭＳ Ｐゴシック" pitchFamily="50" charset="-128"/>
                <a:ea typeface="ＭＳ Ｐゴシック" pitchFamily="50" charset="-128"/>
              </a:rPr>
              <a:t>私の発表内容は</a:t>
            </a:r>
            <a:r>
              <a:rPr lang="ja-JP" altLang="en-US" sz="1600" dirty="0" smtClean="0">
                <a:solidFill>
                  <a:schemeClr val="bg1"/>
                </a:solidFill>
                <a:latin typeface="ＭＳ Ｐゴシック" pitchFamily="50" charset="-128"/>
              </a:rPr>
              <a:t>，倫理</a:t>
            </a:r>
            <a:r>
              <a:rPr lang="ja-JP" altLang="en-US" sz="1600" dirty="0">
                <a:solidFill>
                  <a:schemeClr val="bg1"/>
                </a:solidFill>
                <a:latin typeface="ＭＳ Ｐゴシック" pitchFamily="50" charset="-128"/>
              </a:rPr>
              <a:t>指針</a:t>
            </a:r>
            <a:r>
              <a:rPr lang="ja-JP" altLang="en-US" sz="1600" dirty="0" smtClean="0">
                <a:solidFill>
                  <a:schemeClr val="bg1"/>
                </a:solidFill>
                <a:latin typeface="ＭＳ Ｐゴシック" pitchFamily="50" charset="-128"/>
              </a:rPr>
              <a:t>カテゴリー </a:t>
            </a:r>
            <a:r>
              <a:rPr lang="en-US" altLang="ja-JP" sz="1600" b="1" dirty="0">
                <a:solidFill>
                  <a:schemeClr val="bg1"/>
                </a:solidFill>
                <a:latin typeface="ＭＳ Ｐゴシック" pitchFamily="50" charset="-128"/>
              </a:rPr>
              <a:t>E</a:t>
            </a:r>
            <a:r>
              <a:rPr lang="en-US" altLang="ja-JP" sz="1600" b="1" dirty="0" smtClean="0">
                <a:solidFill>
                  <a:schemeClr val="bg1"/>
                </a:solidFill>
                <a:latin typeface="ＭＳ Ｐゴシック" pitchFamily="50" charset="-128"/>
              </a:rPr>
              <a:t> </a:t>
            </a:r>
            <a:r>
              <a:rPr lang="ja-JP" altLang="en-US" sz="1600" b="1" dirty="0" smtClean="0">
                <a:solidFill>
                  <a:schemeClr val="bg1"/>
                </a:solidFill>
                <a:latin typeface="ＭＳ Ｐゴシック" pitchFamily="50" charset="-128"/>
              </a:rPr>
              <a:t>（</a:t>
            </a:r>
            <a:r>
              <a:rPr lang="ja-JP" altLang="en-US" sz="1600" dirty="0" smtClean="0">
                <a:solidFill>
                  <a:schemeClr val="bg1"/>
                </a:solidFill>
                <a:latin typeface="ＭＳ Ｐゴシック" pitchFamily="50" charset="-128"/>
              </a:rPr>
              <a:t>ヒト</a:t>
            </a:r>
            <a:r>
              <a:rPr lang="ja-JP" altLang="en-US" sz="1600" dirty="0">
                <a:solidFill>
                  <a:schemeClr val="bg1"/>
                </a:solidFill>
                <a:latin typeface="ＭＳ Ｐゴシック" pitchFamily="50" charset="-128"/>
              </a:rPr>
              <a:t>の遺伝子</a:t>
            </a:r>
            <a:r>
              <a:rPr lang="ja-JP" altLang="en-US" sz="1600" dirty="0" smtClean="0">
                <a:solidFill>
                  <a:schemeClr val="bg1"/>
                </a:solidFill>
                <a:latin typeface="ＭＳ Ｐゴシック" pitchFamily="50" charset="-128"/>
              </a:rPr>
              <a:t>治療やヒト幹細胞の臨床応用に関する研究）</a:t>
            </a:r>
            <a:r>
              <a:rPr lang="ja-JP" altLang="en-US" sz="1600" dirty="0" smtClean="0">
                <a:solidFill>
                  <a:schemeClr val="bg1"/>
                </a:solidFill>
                <a:latin typeface="ＭＳ Ｐゴシック" pitchFamily="50" charset="-128"/>
                <a:ea typeface="ＭＳ Ｐゴシック" pitchFamily="50" charset="-128"/>
              </a:rPr>
              <a:t>に該当</a:t>
            </a:r>
            <a:r>
              <a:rPr lang="ja-JP" altLang="en-US" sz="1600" dirty="0">
                <a:solidFill>
                  <a:schemeClr val="bg1"/>
                </a:solidFill>
                <a:latin typeface="ＭＳ Ｐゴシック" pitchFamily="50" charset="-128"/>
                <a:ea typeface="ＭＳ Ｐゴシック" pitchFamily="50" charset="-128"/>
              </a:rPr>
              <a:t>し</a:t>
            </a:r>
            <a:r>
              <a:rPr lang="ja-JP" altLang="en-US" sz="1600" dirty="0" smtClean="0">
                <a:solidFill>
                  <a:schemeClr val="bg1"/>
                </a:solidFill>
                <a:latin typeface="ＭＳ Ｐゴシック" pitchFamily="50" charset="-128"/>
                <a:ea typeface="ＭＳ Ｐゴシック" pitchFamily="50" charset="-128"/>
              </a:rPr>
              <a:t>，</a:t>
            </a:r>
            <a:r>
              <a:rPr lang="ja-JP" altLang="en-US" sz="1600" dirty="0">
                <a:solidFill>
                  <a:schemeClr val="bg1"/>
                </a:solidFill>
                <a:latin typeface="ＭＳ Ｐゴシック" pitchFamily="50" charset="-128"/>
              </a:rPr>
              <a:t>以下</a:t>
            </a:r>
            <a:r>
              <a:rPr lang="ja-JP" altLang="en-US" sz="1600" dirty="0" smtClean="0">
                <a:solidFill>
                  <a:schemeClr val="bg1"/>
                </a:solidFill>
                <a:latin typeface="ＭＳ Ｐゴシック" pitchFamily="50" charset="-128"/>
              </a:rPr>
              <a:t>の要件のいずれかを満た</a:t>
            </a:r>
            <a:r>
              <a:rPr lang="ja-JP" altLang="en-US" sz="1600" dirty="0" smtClean="0">
                <a:solidFill>
                  <a:schemeClr val="bg1"/>
                </a:solidFill>
                <a:latin typeface="+mn-ea"/>
              </a:rPr>
              <a:t>して</a:t>
            </a:r>
            <a:r>
              <a:rPr lang="ja-JP" altLang="en-US" sz="1600" dirty="0">
                <a:solidFill>
                  <a:schemeClr val="bg1"/>
                </a:solidFill>
                <a:latin typeface="+mn-ea"/>
              </a:rPr>
              <a:t>おり，倫理指針に則った発表である．</a:t>
            </a:r>
            <a:endParaRPr lang="en-US" altLang="ja-JP" sz="1600" dirty="0">
              <a:solidFill>
                <a:schemeClr val="bg1"/>
              </a:solidFill>
              <a:latin typeface="+mn-ea"/>
            </a:endParaRPr>
          </a:p>
          <a:p>
            <a:pPr marL="0" indent="0" algn="just">
              <a:buNone/>
            </a:pP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a:t>
            </a:r>
            <a:r>
              <a:rPr lang="ja-JP" altLang="en-US" sz="1600" dirty="0">
                <a:solidFill>
                  <a:schemeClr val="bg1"/>
                </a:solidFill>
                <a:latin typeface="ＭＳ Ｐゴシック" pitchFamily="50" charset="-128"/>
                <a:ea typeface="ＭＳ Ｐゴシック" pitchFamily="50" charset="-128"/>
              </a:rPr>
              <a:t> </a:t>
            </a:r>
            <a:r>
              <a:rPr lang="ja-JP" altLang="en-US" sz="1600" dirty="0" smtClean="0">
                <a:solidFill>
                  <a:schemeClr val="bg1"/>
                </a:solidFill>
                <a:latin typeface="ＭＳ Ｐゴシック" pitchFamily="50" charset="-128"/>
                <a:ea typeface="ＭＳ Ｐゴシック" pitchFamily="50" charset="-128"/>
              </a:rPr>
              <a:t>「遺伝子治療等臨床研究に関する指針」を遵守した発表である．</a:t>
            </a:r>
            <a:endParaRPr lang="en-US" altLang="ja-JP" sz="1600" dirty="0" smtClean="0">
              <a:solidFill>
                <a:schemeClr val="bg1"/>
              </a:solidFill>
              <a:latin typeface="ＭＳ Ｐゴシック" pitchFamily="50" charset="-128"/>
              <a:ea typeface="ＭＳ Ｐゴシック" pitchFamily="50" charset="-128"/>
            </a:endParaRPr>
          </a:p>
          <a:p>
            <a:pPr marL="358775" indent="-358775" algn="just">
              <a:buNone/>
            </a:pPr>
            <a:r>
              <a:rPr lang="ja-JP" altLang="en-US" sz="1600" dirty="0" smtClean="0">
                <a:solidFill>
                  <a:schemeClr val="bg1"/>
                </a:solidFill>
                <a:latin typeface="ＭＳ Ｐゴシック" pitchFamily="50" charset="-128"/>
                <a:ea typeface="ＭＳ Ｐゴシック" pitchFamily="50" charset="-128"/>
              </a:rPr>
              <a:t>□ 「再生医療等の安全性確保等に関する法律」を遵守した発表である．</a:t>
            </a:r>
            <a:endParaRPr lang="en-US" altLang="ja-JP" sz="1600" dirty="0" smtClean="0">
              <a:solidFill>
                <a:schemeClr val="bg1"/>
              </a:solidFill>
              <a:latin typeface="ＭＳ Ｐゴシック" pitchFamily="50" charset="-128"/>
              <a:ea typeface="ＭＳ Ｐゴシック" pitchFamily="50" charset="-128"/>
            </a:endParaRPr>
          </a:p>
        </p:txBody>
      </p:sp>
      <p:sp>
        <p:nvSpPr>
          <p:cNvPr id="2052" name="正方形/長方形 4"/>
          <p:cNvSpPr>
            <a:spLocks noChangeArrowheads="1"/>
          </p:cNvSpPr>
          <p:nvPr/>
        </p:nvSpPr>
        <p:spPr bwMode="auto">
          <a:xfrm>
            <a:off x="242888" y="509588"/>
            <a:ext cx="8640762" cy="5807075"/>
          </a:xfrm>
          <a:prstGeom prst="rect">
            <a:avLst/>
          </a:prstGeom>
          <a:noFill/>
          <a:ln w="38100" algn="ctr">
            <a:solidFill>
              <a:schemeClr val="bg1"/>
            </a:solidFill>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en-US" sz="2400" b="0" i="0" u="none" strike="noStrike" kern="1200" cap="none" spc="0" normalizeH="0" baseline="0" noProof="0">
              <a:ln>
                <a:noFill/>
              </a:ln>
              <a:solidFill>
                <a:prstClr val="black"/>
              </a:solidFill>
              <a:effectLst/>
              <a:uLnTx/>
              <a:uFillTx/>
              <a:latin typeface="Times New Roman" pitchFamily="18" charset="0"/>
              <a:ea typeface="ＭＳ Ｐゴシック" charset="-128"/>
              <a:cs typeface="+mn-cs"/>
            </a:endParaRPr>
          </a:p>
        </p:txBody>
      </p:sp>
      <p:sp>
        <p:nvSpPr>
          <p:cNvPr id="8" name="Rectangle 2"/>
          <p:cNvSpPr>
            <a:spLocks noGrp="1" noChangeArrowheads="1"/>
          </p:cNvSpPr>
          <p:nvPr>
            <p:ph type="title"/>
          </p:nvPr>
        </p:nvSpPr>
        <p:spPr>
          <a:xfrm>
            <a:off x="449264" y="581771"/>
            <a:ext cx="8228572" cy="2831353"/>
          </a:xfrm>
          <a:solidFill>
            <a:srgbClr val="000099">
              <a:alpha val="69804"/>
            </a:srgbClr>
          </a:solidFill>
          <a:ln>
            <a:solidFill>
              <a:srgbClr val="00FFFF"/>
            </a:solidFill>
          </a:ln>
        </p:spPr>
        <p:txBody>
          <a:bodyPr/>
          <a:lstStyle/>
          <a:p>
            <a:pPr eaLnBrk="1" hangingPunct="1"/>
            <a:r>
              <a:rPr lang="ja-JP" altLang="en-US" b="1" dirty="0" smtClean="0">
                <a:solidFill>
                  <a:schemeClr val="bg1"/>
                </a:solidFill>
                <a:latin typeface="+mn-ea"/>
                <a:ea typeface="+mn-ea"/>
              </a:rPr>
              <a:t>日本腹部救急医学会</a:t>
            </a:r>
            <a:r>
              <a:rPr lang="en-US" altLang="ja-JP" b="1" dirty="0" smtClean="0">
                <a:solidFill>
                  <a:schemeClr val="bg1"/>
                </a:solidFill>
                <a:latin typeface="+mn-ea"/>
                <a:ea typeface="+mn-ea"/>
              </a:rPr>
              <a:t/>
            </a:r>
            <a:br>
              <a:rPr lang="en-US" altLang="ja-JP" b="1" dirty="0" smtClean="0">
                <a:solidFill>
                  <a:schemeClr val="bg1"/>
                </a:solidFill>
                <a:latin typeface="+mn-ea"/>
                <a:ea typeface="+mn-ea"/>
              </a:rPr>
            </a:br>
            <a:r>
              <a:rPr lang="en-US" altLang="ja-JP" b="1" dirty="0" smtClean="0">
                <a:solidFill>
                  <a:schemeClr val="bg1"/>
                </a:solidFill>
                <a:latin typeface="+mn-ea"/>
                <a:ea typeface="+mn-ea"/>
              </a:rPr>
              <a:t>Medical ethics</a:t>
            </a:r>
            <a:r>
              <a:rPr lang="en-US" altLang="ja-JP" sz="4000" b="1" dirty="0" smtClean="0">
                <a:solidFill>
                  <a:schemeClr val="bg1"/>
                </a:solidFill>
                <a:latin typeface="+mn-ea"/>
                <a:ea typeface="+mn-ea"/>
              </a:rPr>
              <a:t/>
            </a:r>
            <a:br>
              <a:rPr lang="en-US" altLang="ja-JP" sz="4000" b="1" dirty="0" smtClean="0">
                <a:solidFill>
                  <a:schemeClr val="bg1"/>
                </a:solidFill>
                <a:latin typeface="+mn-ea"/>
                <a:ea typeface="+mn-ea"/>
              </a:rPr>
            </a:br>
            <a:r>
              <a:rPr lang="ja-JP" altLang="en-US" sz="1600" b="1" dirty="0" smtClean="0">
                <a:solidFill>
                  <a:schemeClr val="bg1"/>
                </a:solidFill>
                <a:latin typeface="+mn-ea"/>
                <a:ea typeface="+mn-ea"/>
              </a:rPr>
              <a:t>　</a:t>
            </a:r>
            <a:r>
              <a:rPr lang="en-US" altLang="ja-JP" sz="2400" b="1" dirty="0" smtClean="0">
                <a:solidFill>
                  <a:srgbClr val="FFFF1F"/>
                </a:solidFill>
                <a:latin typeface="+mn-ea"/>
                <a:ea typeface="+mn-ea"/>
              </a:rPr>
              <a:t/>
            </a:r>
            <a:br>
              <a:rPr lang="en-US" altLang="ja-JP" sz="2400" b="1" dirty="0" smtClean="0">
                <a:solidFill>
                  <a:srgbClr val="FFFF1F"/>
                </a:solidFill>
                <a:latin typeface="+mn-ea"/>
                <a:ea typeface="+mn-ea"/>
              </a:rPr>
            </a:br>
            <a:r>
              <a:rPr lang="ja-JP" altLang="en-US" sz="2400" b="1" dirty="0" smtClean="0">
                <a:solidFill>
                  <a:srgbClr val="FFFF1F"/>
                </a:solidFill>
                <a:latin typeface="+mn-ea"/>
                <a:ea typeface="+mn-ea"/>
              </a:rPr>
              <a:t>筆頭演者氏名：</a:t>
            </a:r>
            <a:endParaRPr lang="en-US" altLang="ja-JP" sz="2400" b="1" dirty="0" smtClean="0">
              <a:solidFill>
                <a:srgbClr val="FFFF1F"/>
              </a:solidFill>
              <a:latin typeface="+mn-ea"/>
              <a:ea typeface="+mn-ea"/>
            </a:endParaRPr>
          </a:p>
        </p:txBody>
      </p:sp>
      <p:sp>
        <p:nvSpPr>
          <p:cNvPr id="9" name="テキスト ボックス 8"/>
          <p:cNvSpPr txBox="1"/>
          <p:nvPr/>
        </p:nvSpPr>
        <p:spPr>
          <a:xfrm>
            <a:off x="4402936" y="6365301"/>
            <a:ext cx="4480714"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white"/>
                </a:solidFill>
                <a:effectLst/>
                <a:uLnTx/>
                <a:uFillTx/>
                <a:latin typeface="Times New Roman" pitchFamily="18" charset="0"/>
                <a:ea typeface="ＭＳ Ｐゴシック" charset="-128"/>
                <a:cs typeface="+mn-cs"/>
              </a:rPr>
              <a:t>該当する項目の□に ✓ を入れて提示してください</a:t>
            </a:r>
            <a:endParaRPr kumimoji="1" lang="ja-JP" altLang="en-US" sz="1600" b="0" i="0" u="none" strike="noStrike" kern="1200" cap="none" spc="0" normalizeH="0" baseline="0" noProof="0" dirty="0">
              <a:ln>
                <a:noFill/>
              </a:ln>
              <a:solidFill>
                <a:prstClr val="white"/>
              </a:solidFill>
              <a:effectLst/>
              <a:uLnTx/>
              <a:uFillTx/>
              <a:latin typeface="Times New Roman" pitchFamily="18" charset="0"/>
              <a:ea typeface="ＭＳ Ｐゴシック" charset="-128"/>
              <a:cs typeface="+mn-cs"/>
            </a:endParaRPr>
          </a:p>
        </p:txBody>
      </p:sp>
    </p:spTree>
    <p:extLst>
      <p:ext uri="{BB962C8B-B14F-4D97-AF65-F5344CB8AC3E}">
        <p14:creationId xmlns:p14="http://schemas.microsoft.com/office/powerpoint/2010/main" val="2662839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1231</TotalTime>
  <Words>428</Words>
  <Application>Microsoft Office PowerPoint</Application>
  <PresentationFormat>画面に合わせる (4:3)</PresentationFormat>
  <Paragraphs>55</Paragraphs>
  <Slides>7</Slides>
  <Notes>6</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7</vt:i4>
      </vt:variant>
    </vt:vector>
  </HeadingPairs>
  <TitlesOfParts>
    <vt:vector size="13" baseType="lpstr">
      <vt:lpstr>ＭＳ Ｐゴシック</vt:lpstr>
      <vt:lpstr>Arial</vt:lpstr>
      <vt:lpstr>Calibri</vt:lpstr>
      <vt:lpstr>Times New Roman</vt:lpstr>
      <vt:lpstr>Office ​​テーマ</vt:lpstr>
      <vt:lpstr>1_Office ​​テーマ</vt:lpstr>
      <vt:lpstr>PowerPoint プレゼンテーション</vt:lpstr>
      <vt:lpstr>日本腹部救急医学会 Medical ethics 　 筆頭演者氏名：</vt:lpstr>
      <vt:lpstr>日本腹部救急医学会 Medical ethics 　 筆頭演者氏名：</vt:lpstr>
      <vt:lpstr>日本腹部救急医学会 Medical ethics 　 筆頭演者氏名：</vt:lpstr>
      <vt:lpstr>日本腹部救急医学会 Medical ethics 　 筆頭演者氏名：</vt:lpstr>
      <vt:lpstr>日本腹部救急医学会 Medical ethics 　 筆頭演者氏名：</vt:lpstr>
      <vt:lpstr>日本腹部救急医学会 Medical ethics 　 筆頭演者氏名：</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owner</cp:lastModifiedBy>
  <cp:revision>209</cp:revision>
  <cp:lastPrinted>2018-03-06T00:37:03Z</cp:lastPrinted>
  <dcterms:created xsi:type="dcterms:W3CDTF">2000-09-04T17:39:07Z</dcterms:created>
  <dcterms:modified xsi:type="dcterms:W3CDTF">2018-08-23T09:25:37Z</dcterms:modified>
</cp:coreProperties>
</file>